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85" r:id="rId6"/>
    <p:sldId id="278" r:id="rId7"/>
    <p:sldId id="287" r:id="rId8"/>
    <p:sldId id="261" r:id="rId9"/>
    <p:sldId id="260" r:id="rId10"/>
    <p:sldId id="284" r:id="rId11"/>
    <p:sldId id="288" r:id="rId12"/>
    <p:sldId id="281" r:id="rId13"/>
    <p:sldId id="264" r:id="rId14"/>
    <p:sldId id="265" r:id="rId15"/>
    <p:sldId id="283" r:id="rId16"/>
    <p:sldId id="267"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3595" autoAdjust="0"/>
  </p:normalViewPr>
  <p:slideViewPr>
    <p:cSldViewPr snapToGrid="0">
      <p:cViewPr varScale="1">
        <p:scale>
          <a:sx n="74" d="100"/>
          <a:sy n="74" d="100"/>
        </p:scale>
        <p:origin x="534" y="60"/>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108422243999689E-2"/>
          <c:y val="0.65133951088576647"/>
          <c:w val="0.29592606189588366"/>
          <c:h val="3.4776341491945577E-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D7F-455D-BD9A-A9B83955F4CF}"/>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D7F-455D-BD9A-A9B83955F4CF}"/>
            </c:ext>
          </c:extLst>
        </c:ser>
        <c:ser>
          <c:idx val="2"/>
          <c:order val="2"/>
          <c:tx>
            <c:strRef>
              <c:f>Sheet1!$D$1</c:f>
              <c:strCache>
                <c:ptCount val="1"/>
                <c:pt idx="0">
                  <c:v>Series 3</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D7F-455D-BD9A-A9B83955F4CF}"/>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chemeClr val="accent1"/>
              </a:solidFill>
              <a:round/>
            </a:ln>
            <a:effectLst/>
          </c:spPr>
        </c:majorGridlines>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400" b="0" i="0" u="none" strike="noStrike" kern="1200" cap="none" spc="120" normalizeH="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400" b="0" i="0" u="none" strike="noStrike" kern="1200" baseline="0">
                <a:solidFill>
                  <a:schemeClr val="accent2">
                    <a:lumMod val="50000"/>
                  </a:schemeClr>
                </a:solidFill>
                <a:latin typeface="+mn-lt"/>
                <a:ea typeface="+mn-ea"/>
                <a:cs typeface="Biome Light" panose="020B0303030204020804" pitchFamily="34" charset="0"/>
              </a:defRPr>
            </a:pPr>
            <a:endParaRPr lang="en-US"/>
          </a:p>
        </c:txPr>
      </c:legendEntry>
      <c:layout>
        <c:manualLayout>
          <c:xMode val="edge"/>
          <c:yMode val="edge"/>
          <c:x val="0.11907290885548316"/>
          <c:y val="0.94414976699341158"/>
          <c:w val="0.75964409286987555"/>
          <c:h val="4.558150950890999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2">
                  <a:lumMod val="50000"/>
                </a:schemeClr>
              </a:solidFill>
              <a:latin typeface="+mn-lt"/>
              <a:ea typeface="+mn-ea"/>
              <a:cs typeface="Biome Light" panose="020B03030302040208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9/3/2025</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9/3/2025</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9/3/2025</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9/3/2025</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9/3/2025</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9/3/2025</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9/3/2025</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9/3/2025</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9/3/2025</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9/3/2025</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9/3/2025</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9/3/2025</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p:txBody>
          <a:bodyPr>
            <a:normAutofit/>
          </a:bodyPr>
          <a:lstStyle/>
          <a:p>
            <a:r>
              <a:rPr lang="en-US" b="1" i="0" dirty="0">
                <a:solidFill>
                  <a:srgbClr val="0F0F0F"/>
                </a:solidFill>
                <a:effectLst/>
                <a:latin typeface="Times New Roman" panose="02020603050405020304" pitchFamily="18" charset="0"/>
                <a:cs typeface="Times New Roman" panose="02020603050405020304" pitchFamily="18" charset="0"/>
              </a:rPr>
              <a:t>Digital Portfolio </a:t>
            </a:r>
            <a:endParaRPr lang="en-US" dirty="0"/>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3429000"/>
            <a:ext cx="3222058" cy="3152104"/>
          </a:xfrm>
        </p:spPr>
        <p:txBody>
          <a:bodyPr/>
          <a:lstStyle/>
          <a:p>
            <a:endParaRPr lang="en-US" dirty="0"/>
          </a:p>
          <a:p>
            <a:r>
              <a:rPr lang="en-US" dirty="0"/>
              <a:t>STUDENT NAME: AISWARYA A</a:t>
            </a:r>
          </a:p>
          <a:p>
            <a:r>
              <a:rPr lang="en-US" dirty="0"/>
              <a:t>REGISTER NO AND NMID:  F8017A8F2780D51A182429491E2A0807</a:t>
            </a:r>
            <a:endParaRPr lang="en-US" dirty="0">
              <a:cs typeface="Calibri"/>
            </a:endParaRPr>
          </a:p>
          <a:p>
            <a:r>
              <a:rPr lang="en-US" dirty="0"/>
              <a:t>DEPARTMENT: BCA</a:t>
            </a:r>
          </a:p>
          <a:p>
            <a:r>
              <a:rPr lang="en-US" dirty="0"/>
              <a:t>COLLEGE: COLLEGE/ UNIVERSITY:SREE ABIRAAMI ATS AND SCIENCE\THIRUVALLUVAR UNIVERSITY</a:t>
            </a:r>
          </a:p>
          <a:p>
            <a:r>
              <a:rPr lang="en-US" dirty="0"/>
              <a:t>           </a:t>
            </a:r>
            <a:endParaRPr lang="en-IN" dirty="0"/>
          </a:p>
          <a:p>
            <a:endParaRPr lang="en-US" dirty="0"/>
          </a:p>
        </p:txBody>
      </p:sp>
      <p:pic>
        <p:nvPicPr>
          <p:cNvPr id="10" name="Picture Placeholder 9" descr="beauty products on a table with accent leaves">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38200" y="136556"/>
            <a:ext cx="10515600" cy="1325563"/>
          </a:xfrm>
        </p:spPr>
        <p:txBody>
          <a:bodyPr/>
          <a:lstStyle/>
          <a:p>
            <a:pPr algn="ctr"/>
            <a:r>
              <a:rPr lang="en-IN" sz="4400" spc="15"/>
              <a:t>RESULTS AND SCREENSHOTS</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id="{CC54D7B6-3713-48BB-9DDB-12D73AFA8E99}"/>
              </a:ext>
            </a:extLst>
          </p:cNvPr>
          <p:cNvSpPr txBox="1"/>
          <p:nvPr/>
        </p:nvSpPr>
        <p:spPr>
          <a:xfrm flipH="1">
            <a:off x="-1532588" y="4739425"/>
            <a:ext cx="64395" cy="21904843"/>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Product launch</a:t>
            </a:r>
          </a:p>
          <a:p>
            <a:pPr algn="r">
              <a:lnSpc>
                <a:spcPct val="150000"/>
              </a:lnSpc>
            </a:pPr>
            <a:r>
              <a:rPr lang="en-US" sz="1000" b="0" i="0" u="none" strike="noStrike" dirty="0">
                <a:solidFill>
                  <a:schemeClr val="accent2">
                    <a:lumMod val="50000"/>
                  </a:schemeClr>
                </a:solidFill>
                <a:effectLst/>
                <a:cs typeface="Biome Light" panose="020B0303030204020804" pitchFamily="34" charset="0"/>
              </a:rPr>
              <a:t>Lorem ipsum dolor sit amet, consectetur adipiscing elit. Mauris vitae lorem id leo accumsan.</a:t>
            </a:r>
            <a:endParaRPr lang="en-US" sz="1000" dirty="0">
              <a:solidFill>
                <a:schemeClr val="accent2">
                  <a:lumMod val="50000"/>
                </a:schemeClr>
              </a:solidFill>
              <a:cs typeface="Biome Light" panose="020B0303030204020804" pitchFamily="34" charset="0"/>
            </a:endParaRPr>
          </a:p>
        </p:txBody>
      </p:sp>
      <p:sp>
        <p:nvSpPr>
          <p:cNvPr id="128" name="Title 1">
            <a:extLst>
              <a:ext uri="{FF2B5EF4-FFF2-40B4-BE49-F238E27FC236}">
                <a16:creationId xmlns:a16="http://schemas.microsoft.com/office/drawing/2014/main" id="{B9FF2D19-E789-4622-8C93-442F36075B59}"/>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tx2">
                    <a:lumMod val="75000"/>
                  </a:schemeClr>
                </a:solidFill>
                <a:cs typeface="Biome Light" panose="020B0303030204020804" pitchFamily="34" charset="0"/>
              </a:rPr>
              <a:t>Q1</a:t>
            </a:r>
          </a:p>
        </p:txBody>
      </p:sp>
      <p:sp>
        <p:nvSpPr>
          <p:cNvPr id="130" name="Title 1">
            <a:extLst>
              <a:ext uri="{FF2B5EF4-FFF2-40B4-BE49-F238E27FC236}">
                <a16:creationId xmlns:a16="http://schemas.microsoft.com/office/drawing/2014/main" id="{F06F1B9E-833C-4A81-9647-F6FB852D5F0B}"/>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AA9D92"/>
                </a:solidFill>
                <a:cs typeface="Biome Light" panose="020B0303030204020804" pitchFamily="34" charset="0"/>
              </a:rPr>
              <a:t>Q2</a:t>
            </a:r>
          </a:p>
        </p:txBody>
      </p:sp>
      <p:sp>
        <p:nvSpPr>
          <p:cNvPr id="132" name="Title 1">
            <a:extLst>
              <a:ext uri="{FF2B5EF4-FFF2-40B4-BE49-F238E27FC236}">
                <a16:creationId xmlns:a16="http://schemas.microsoft.com/office/drawing/2014/main" id="{6D8B9F4E-BB0E-4EA0-8D17-2285623C4321}"/>
              </a:ext>
            </a:extLst>
          </p:cNvPr>
          <p:cNvSpPr txBox="1">
            <a:spLocks/>
          </p:cNvSpPr>
          <p:nvPr/>
        </p:nvSpPr>
        <p:spPr>
          <a:xfrm>
            <a:off x="6299952" y="1709111"/>
            <a:ext cx="588731" cy="5011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lumMod val="65000"/>
                  </a:schemeClr>
                </a:solidFill>
                <a:cs typeface="Biome Light" panose="020B0303030204020804" pitchFamily="34" charset="0"/>
              </a:rPr>
              <a:t>Q3</a:t>
            </a:r>
          </a:p>
        </p:txBody>
      </p:sp>
      <p:sp>
        <p:nvSpPr>
          <p:cNvPr id="134" name="Title 1">
            <a:extLst>
              <a:ext uri="{FF2B5EF4-FFF2-40B4-BE49-F238E27FC236}">
                <a16:creationId xmlns:a16="http://schemas.microsoft.com/office/drawing/2014/main" id="{CC09C7BA-2451-49E9-9E79-6E08651BED50}"/>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BEB9AA"/>
                </a:solidFill>
                <a:cs typeface="Biome Light" panose="020B0303030204020804" pitchFamily="34" charset="0"/>
              </a:rPr>
              <a:t>Q4</a:t>
            </a:r>
          </a:p>
        </p:txBody>
      </p:sp>
      <p:sp>
        <p:nvSpPr>
          <p:cNvPr id="141" name="Date Placeholder 140">
            <a:extLst>
              <a:ext uri="{FF2B5EF4-FFF2-40B4-BE49-F238E27FC236}">
                <a16:creationId xmlns:a16="http://schemas.microsoft.com/office/drawing/2014/main" id="{3E96791E-3AF0-4956-AFA7-A8A89E8EB15E}"/>
              </a:ext>
            </a:extLst>
          </p:cNvPr>
          <p:cNvSpPr>
            <a:spLocks noGrp="1"/>
          </p:cNvSpPr>
          <p:nvPr>
            <p:ph type="dt" sz="half" idx="2"/>
          </p:nvPr>
        </p:nvSpPr>
        <p:spPr/>
        <p:txBody>
          <a:bodyPr/>
          <a:lstStyle/>
          <a:p>
            <a:fld id="{4871AD0A-72DC-49A1-AA89-5509B2193035}" type="datetime1">
              <a:rPr lang="en-US" smtClean="0"/>
              <a:t>9/3/2025</a:t>
            </a:fld>
            <a:endParaRPr lang="en-US" dirty="0"/>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5" name="Picture 4">
            <a:extLst>
              <a:ext uri="{FF2B5EF4-FFF2-40B4-BE49-F238E27FC236}">
                <a16:creationId xmlns:a16="http://schemas.microsoft.com/office/drawing/2014/main" id="{F310F7AF-AD48-D62B-7A60-0D9E89B793EE}"/>
              </a:ext>
            </a:extLst>
          </p:cNvPr>
          <p:cNvPicPr>
            <a:picLocks noChangeAspect="1"/>
          </p:cNvPicPr>
          <p:nvPr/>
        </p:nvPicPr>
        <p:blipFill>
          <a:blip r:embed="rId2"/>
          <a:stretch>
            <a:fillRect/>
          </a:stretch>
        </p:blipFill>
        <p:spPr>
          <a:xfrm>
            <a:off x="1337078" y="1313645"/>
            <a:ext cx="8695563" cy="4790942"/>
          </a:xfrm>
          <a:prstGeom prst="rect">
            <a:avLst/>
          </a:prstGeom>
        </p:spPr>
      </p:pic>
    </p:spTree>
    <p:extLst>
      <p:ext uri="{BB962C8B-B14F-4D97-AF65-F5344CB8AC3E}">
        <p14:creationId xmlns:p14="http://schemas.microsoft.com/office/powerpoint/2010/main" val="70020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p:txBody>
          <a:bodyPr>
            <a:normAutofit/>
          </a:bodyPr>
          <a:lstStyle/>
          <a:p>
            <a:r>
              <a:rPr lang="en-US" sz="4000" dirty="0"/>
              <a:t>conclusion</a:t>
            </a:r>
          </a:p>
        </p:txBody>
      </p:sp>
      <p:pic>
        <p:nvPicPr>
          <p:cNvPr id="20" name="Picture Placeholder 19" descr="yellow flowers&#10;">
            <a:extLst>
              <a:ext uri="{FF2B5EF4-FFF2-40B4-BE49-F238E27FC236}">
                <a16:creationId xmlns:a16="http://schemas.microsoft.com/office/drawing/2014/main" id="{1612D3C6-D0D2-4983-8DA7-E3A3B730333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8700" y="3543300"/>
            <a:ext cx="3924300" cy="3314700"/>
          </a:xfrm>
          <a:ln>
            <a:noFill/>
          </a:ln>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6191250" y="1981200"/>
            <a:ext cx="4972050" cy="4473575"/>
          </a:xfrm>
        </p:spPr>
        <p:txBody>
          <a:bodyPr>
            <a:normAutofit/>
          </a:bodyPr>
          <a:lstStyle/>
          <a:p>
            <a:pPr marL="0" indent="0">
              <a:buNone/>
            </a:pPr>
            <a:r>
              <a:rPr lang="en-US" sz="1600" dirty="0"/>
              <a:t>This digital portfolio showcases my skills, projects, and contact information in a clean, responsive, and user-friendly format. By combining HTML for structure, CSS for styling, and JavaScript for dynamic interaction, it provides a solid foundation to present my work professionally. As I continue to grow as a developer, I will keep enhancing this portfolio with more projects, features, and interactive elements.</a:t>
            </a:r>
          </a:p>
          <a:p>
            <a:pPr marL="0" indent="0">
              <a:buNone/>
            </a:pPr>
            <a:endParaRPr lang="en-US" sz="1600" dirty="0">
              <a:solidFill>
                <a:schemeClr val="accent2">
                  <a:lumMod val="50000"/>
                </a:schemeClr>
              </a:solidFill>
              <a:cs typeface="Biome Light" panose="020B0303030204020804" pitchFamily="34" charset="0"/>
            </a:endParaRPr>
          </a:p>
          <a:p>
            <a:endParaRPr lang="en-US" sz="1600" dirty="0">
              <a:solidFill>
                <a:schemeClr val="tx2">
                  <a:lumMod val="50000"/>
                </a:schemeClr>
              </a:solidFill>
              <a:cs typeface="Biome Light" panose="020B0303030204020804" pitchFamily="34" charset="0"/>
            </a:endParaRP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9/3/2025</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931-F348-4A41-A5F4-69657F3CA0F6}"/>
              </a:ext>
            </a:extLst>
          </p:cNvPr>
          <p:cNvSpPr>
            <a:spLocks noGrp="1"/>
          </p:cNvSpPr>
          <p:nvPr>
            <p:ph type="title"/>
          </p:nvPr>
        </p:nvSpPr>
        <p:spPr/>
        <p:txBody>
          <a:bodyPr/>
          <a:lstStyle/>
          <a:p>
            <a:r>
              <a:rPr lang="en-US" dirty="0"/>
              <a:t>Goals for Q2</a:t>
            </a:r>
          </a:p>
        </p:txBody>
      </p:sp>
      <p:pic>
        <p:nvPicPr>
          <p:cNvPr id="30" name="Picture Placeholder 29" descr="close up of leaves">
            <a:extLst>
              <a:ext uri="{FF2B5EF4-FFF2-40B4-BE49-F238E27FC236}">
                <a16:creationId xmlns:a16="http://schemas.microsoft.com/office/drawing/2014/main" id="{F17D888B-B94F-48D0-ABAF-32CE1164DE5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1028700" y="3556002"/>
            <a:ext cx="3108960" cy="2286000"/>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Business </a:t>
            </a:r>
            <a:b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b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priorities</a:t>
            </a:r>
          </a:p>
          <a:p>
            <a:pPr>
              <a:defRPr/>
            </a:pPr>
            <a:r>
              <a:rPr lang="en-US" sz="1600" dirty="0">
                <a:solidFill>
                  <a:schemeClr val="tx2">
                    <a:lumMod val="50000"/>
                  </a:schemeClr>
                </a:solidFill>
                <a:cs typeface="Biome Light" panose="020B0303030204020804" pitchFamily="34" charset="0"/>
              </a:rPr>
              <a:t>Increase customer </a:t>
            </a:r>
            <a:br>
              <a:rPr lang="en-US" sz="1600" dirty="0">
                <a:solidFill>
                  <a:schemeClr val="tx2">
                    <a:lumMod val="50000"/>
                  </a:schemeClr>
                </a:solidFill>
                <a:cs typeface="Biome Light" panose="020B0303030204020804" pitchFamily="34" charset="0"/>
              </a:rPr>
            </a:br>
            <a:r>
              <a:rPr lang="en-US" sz="1600" dirty="0">
                <a:solidFill>
                  <a:schemeClr val="tx2">
                    <a:lumMod val="50000"/>
                  </a:schemeClr>
                </a:solidFill>
                <a:cs typeface="Biome Light" panose="020B0303030204020804" pitchFamily="34" charset="0"/>
              </a:rPr>
              <a:t>satisfaction by 2%</a:t>
            </a:r>
          </a:p>
          <a:p>
            <a:pPr>
              <a:defRPr/>
            </a:pPr>
            <a:r>
              <a:rPr lang="en-US" sz="1600" dirty="0">
                <a:solidFill>
                  <a:schemeClr val="tx2">
                    <a:lumMod val="50000"/>
                  </a:schemeClr>
                </a:solidFill>
                <a:cs typeface="Biome Light" panose="020B0303030204020804" pitchFamily="34" charset="0"/>
              </a:rPr>
              <a:t>Maintain growth</a:t>
            </a:r>
            <a:endParaRPr lang="en-US" sz="1600" dirty="0">
              <a:solidFill>
                <a:srgbClr val="C0C9C2">
                  <a:lumMod val="50000"/>
                </a:srgbClr>
              </a:solidFill>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endParaRPr>
          </a:p>
          <a:p>
            <a:endParaRPr lang="en-US" sz="1600" dirty="0">
              <a:solidFill>
                <a:schemeClr val="tx2">
                  <a:lumMod val="50000"/>
                </a:schemeClr>
              </a:solidFill>
              <a:cs typeface="Biome Light" panose="020B0303030204020804" pitchFamily="34" charset="0"/>
            </a:endParaRPr>
          </a:p>
        </p:txBody>
      </p:sp>
      <p:sp>
        <p:nvSpPr>
          <p:cNvPr id="25" name="Content Placeholder 24">
            <a:extLst>
              <a:ext uri="{FF2B5EF4-FFF2-40B4-BE49-F238E27FC236}">
                <a16:creationId xmlns:a16="http://schemas.microsoft.com/office/drawing/2014/main" id="{EEC41F11-47BD-44B1-BF22-D3C7965626ED}"/>
              </a:ext>
            </a:extLst>
          </p:cNvPr>
          <p:cNvSpPr>
            <a:spLocks noGrp="1"/>
          </p:cNvSpPr>
          <p:nvPr>
            <p:ph idx="4294967295"/>
          </p:nvPr>
        </p:nvSpPr>
        <p:spPr>
          <a:xfrm>
            <a:off x="4541520" y="3556001"/>
            <a:ext cx="3108960" cy="22859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Added </a:t>
            </a:r>
            <a:b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b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priorities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Improve our social media presence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Ensure the cost of development stays below budget</a:t>
            </a:r>
          </a:p>
          <a:p>
            <a:endParaRPr lang="en-US" dirty="0"/>
          </a:p>
        </p:txBody>
      </p:sp>
      <p:sp>
        <p:nvSpPr>
          <p:cNvPr id="26" name="Content Placeholder 25">
            <a:extLst>
              <a:ext uri="{FF2B5EF4-FFF2-40B4-BE49-F238E27FC236}">
                <a16:creationId xmlns:a16="http://schemas.microsoft.com/office/drawing/2014/main" id="{34CC2084-FCB9-4F4B-8B47-44B2A81D5235}"/>
              </a:ext>
            </a:extLst>
          </p:cNvPr>
          <p:cNvSpPr>
            <a:spLocks noGrp="1"/>
          </p:cNvSpPr>
          <p:nvPr>
            <p:ph idx="4294967295"/>
          </p:nvPr>
        </p:nvSpPr>
        <p:spPr>
          <a:xfrm>
            <a:off x="8054340" y="3556001"/>
            <a:ext cx="3108960" cy="22859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Employee opportunities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Interns begin</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Indoor rec leagues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Chess tournaments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Big Game watching party</a:t>
            </a:r>
          </a:p>
        </p:txBody>
      </p:sp>
      <p:sp>
        <p:nvSpPr>
          <p:cNvPr id="38" name="Date Placeholder 37">
            <a:extLst>
              <a:ext uri="{FF2B5EF4-FFF2-40B4-BE49-F238E27FC236}">
                <a16:creationId xmlns:a16="http://schemas.microsoft.com/office/drawing/2014/main" id="{44BB509D-E79A-48CF-9C7A-2B385FD379AF}"/>
              </a:ext>
            </a:extLst>
          </p:cNvPr>
          <p:cNvSpPr>
            <a:spLocks noGrp="1"/>
          </p:cNvSpPr>
          <p:nvPr>
            <p:ph type="dt" sz="half" idx="2"/>
          </p:nvPr>
        </p:nvSpPr>
        <p:spPr/>
        <p:txBody>
          <a:bodyPr/>
          <a:lstStyle/>
          <a:p>
            <a:fld id="{478CD27B-109C-41C9-9CF4-85F532F66BBB}" type="datetime1">
              <a:rPr lang="en-US" smtClean="0"/>
              <a:t>9/3/2025</a:t>
            </a:fld>
            <a:endParaRPr lang="en-US" dirty="0"/>
          </a:p>
        </p:txBody>
      </p:sp>
      <p:sp>
        <p:nvSpPr>
          <p:cNvPr id="39" name="Slide Number Placeholder 38">
            <a:extLst>
              <a:ext uri="{FF2B5EF4-FFF2-40B4-BE49-F238E27FC236}">
                <a16:creationId xmlns:a16="http://schemas.microsoft.com/office/drawing/2014/main" id="{25AC8E0E-F9A1-4D3C-8AB5-4C215FD5C66A}"/>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34493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p:txBody>
          <a:bodyPr/>
          <a:lstStyle/>
          <a:p>
            <a:r>
              <a:rPr lang="en-US" dirty="0"/>
              <a:t>Summary</a:t>
            </a:r>
          </a:p>
        </p:txBody>
      </p:sp>
      <p:graphicFrame>
        <p:nvGraphicFramePr>
          <p:cNvPr id="23" name="Table 23">
            <a:extLst>
              <a:ext uri="{FF2B5EF4-FFF2-40B4-BE49-F238E27FC236}">
                <a16:creationId xmlns:a16="http://schemas.microsoft.com/office/drawing/2014/main" id="{A4779ED5-F550-4DD0-A629-AFB3A45D79DA}"/>
              </a:ext>
            </a:extLst>
          </p:cNvPr>
          <p:cNvGraphicFramePr>
            <a:graphicFrameLocks noGrp="1"/>
          </p:cNvGraphicFramePr>
          <p:nvPr>
            <p:extLst>
              <p:ext uri="{D42A27DB-BD31-4B8C-83A1-F6EECF244321}">
                <p14:modId xmlns:p14="http://schemas.microsoft.com/office/powerpoint/2010/main" val="2970862604"/>
              </p:ext>
            </p:extLst>
          </p:nvPr>
        </p:nvGraphicFramePr>
        <p:xfrm>
          <a:off x="1028700" y="2569118"/>
          <a:ext cx="10134600" cy="3291840"/>
        </p:xfrm>
        <a:graphic>
          <a:graphicData uri="http://schemas.openxmlformats.org/drawingml/2006/table">
            <a:tbl>
              <a:tblPr firstRow="1" bandRow="1">
                <a:tableStyleId>{5C22544A-7EE6-4342-B048-85BDC9FD1C3A}</a:tableStyleId>
              </a:tblPr>
              <a:tblGrid>
                <a:gridCol w="5067300">
                  <a:extLst>
                    <a:ext uri="{9D8B030D-6E8A-4147-A177-3AD203B41FA5}">
                      <a16:colId xmlns:a16="http://schemas.microsoft.com/office/drawing/2014/main" val="3007200546"/>
                    </a:ext>
                  </a:extLst>
                </a:gridCol>
                <a:gridCol w="5067300">
                  <a:extLst>
                    <a:ext uri="{9D8B030D-6E8A-4147-A177-3AD203B41FA5}">
                      <a16:colId xmlns:a16="http://schemas.microsoft.com/office/drawing/2014/main" val="1309975012"/>
                    </a:ext>
                  </a:extLst>
                </a:gridCol>
              </a:tblGrid>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Profits are up in the last quarter by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increased customer retention by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315998"/>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finished the consolidation project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are top leaders in the industry across the board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1012071"/>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Customer satisfaction increased from 70 to 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welcomed 3 new team members last quarter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1895934"/>
                  </a:ext>
                </a:extLst>
              </a:tr>
            </a:tbl>
          </a:graphicData>
        </a:graphic>
      </p:graphicFrame>
      <p:sp>
        <p:nvSpPr>
          <p:cNvPr id="36" name="Date Placeholder 35">
            <a:extLst>
              <a:ext uri="{FF2B5EF4-FFF2-40B4-BE49-F238E27FC236}">
                <a16:creationId xmlns:a16="http://schemas.microsoft.com/office/drawing/2014/main" id="{8D56EBED-E2E8-4532-9D58-AEA4BF592BE1}"/>
              </a:ext>
            </a:extLst>
          </p:cNvPr>
          <p:cNvSpPr>
            <a:spLocks noGrp="1"/>
          </p:cNvSpPr>
          <p:nvPr>
            <p:ph type="dt" sz="half" idx="2"/>
          </p:nvPr>
        </p:nvSpPr>
        <p:spPr/>
        <p:txBody>
          <a:bodyPr/>
          <a:lstStyle/>
          <a:p>
            <a:fld id="{E2EFFCE6-B714-4312-995E-9A4A689D43F0}" type="datetime1">
              <a:rPr lang="en-US" smtClean="0"/>
              <a:t>9/3/2025</a:t>
            </a:fld>
            <a:endParaRPr lang="en-US" dirty="0"/>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5E632-89DE-4E4B-8A35-FD6D46E9AAE8}"/>
              </a:ext>
            </a:extLst>
          </p:cNvPr>
          <p:cNvSpPr>
            <a:spLocks noGrp="1"/>
          </p:cNvSpPr>
          <p:nvPr>
            <p:ph type="body" sz="quarter" idx="15"/>
          </p:nvPr>
        </p:nvSpPr>
        <p:spPr/>
        <p:txBody>
          <a:bodyPr/>
          <a:lstStyle/>
          <a:p>
            <a:r>
              <a:rPr lang="en-US" dirty="0"/>
              <a:t>05</a:t>
            </a:r>
          </a:p>
        </p:txBody>
      </p:sp>
      <p:sp>
        <p:nvSpPr>
          <p:cNvPr id="2" name="Title 1">
            <a:extLst>
              <a:ext uri="{FF2B5EF4-FFF2-40B4-BE49-F238E27FC236}">
                <a16:creationId xmlns:a16="http://schemas.microsoft.com/office/drawing/2014/main" id="{9BD825CB-5684-4E97-80FA-A48BC074B947}"/>
              </a:ext>
            </a:extLst>
          </p:cNvPr>
          <p:cNvSpPr>
            <a:spLocks noGrp="1"/>
          </p:cNvSpPr>
          <p:nvPr>
            <p:ph type="title"/>
          </p:nvPr>
        </p:nvSpPr>
        <p:spPr/>
        <p:txBody>
          <a:bodyPr/>
          <a:lstStyle/>
          <a:p>
            <a:r>
              <a:rPr lang="en-US" dirty="0"/>
              <a:t>Closing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p:txBody>
          <a:bodyPr vert="horz" lIns="91440" tIns="45720" rIns="91440" bIns="45720" rtlCol="0" anchor="t">
            <a:normAutofit/>
          </a:bodyPr>
          <a:lstStyle/>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Thanks to your commitment and strong work ethic, we </a:t>
            </a:r>
            <a:r>
              <a:rPr lang="en-US" sz="1600" dirty="0">
                <a:solidFill>
                  <a:schemeClr val="accent2">
                    <a:lumMod val="50000"/>
                  </a:schemeClr>
                </a:solidFill>
                <a:cs typeface="Biome Light" panose="020B0303030204020804" pitchFamily="34" charset="0"/>
              </a:rPr>
              <a:t>know</a:t>
            </a:r>
            <a:r>
              <a:rPr lang="en-US" sz="1600" dirty="0">
                <a:solidFill>
                  <a:schemeClr val="accent2">
                    <a:lumMod val="50000"/>
                  </a:schemeClr>
                </a:solidFill>
                <a:latin typeface="Biome Light" panose="020B0303030204020804" pitchFamily="34" charset="0"/>
                <a:cs typeface="Biome Light" panose="020B0303030204020804" pitchFamily="34" charset="0"/>
              </a:rPr>
              <a:t> next year will be even better than the last. </a:t>
            </a:r>
          </a:p>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We look forward to working together. </a:t>
            </a: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1" name="Text Placeholder 10">
            <a:extLst>
              <a:ext uri="{FF2B5EF4-FFF2-40B4-BE49-F238E27FC236}">
                <a16:creationId xmlns:a16="http://schemas.microsoft.com/office/drawing/2014/main" id="{0F34300E-1F96-433C-BBA9-C319B37E1361}"/>
              </a:ext>
            </a:extLst>
          </p:cNvPr>
          <p:cNvSpPr>
            <a:spLocks noGrp="1"/>
          </p:cNvSpPr>
          <p:nvPr>
            <p:ph type="body" sz="quarter" idx="16"/>
          </p:nvPr>
        </p:nvSpPr>
        <p:spPr/>
        <p:txBody>
          <a:bodyPr/>
          <a:lstStyle/>
          <a:p>
            <a:pPr marL="0" indent="0">
              <a:lnSpc>
                <a:spcPct val="150000"/>
              </a:lnSpc>
              <a:buNone/>
            </a:pPr>
            <a:r>
              <a:rPr lang="en-US" sz="1600" dirty="0">
                <a:solidFill>
                  <a:schemeClr val="accent2">
                    <a:lumMod val="50000"/>
                  </a:schemeClr>
                </a:solidFill>
                <a:cs typeface="Biome Light" panose="020B0303030204020804" pitchFamily="34" charset="0"/>
              </a:rPr>
              <a:t>Ana</a:t>
            </a:r>
          </a:p>
          <a:p>
            <a:pPr marL="0" indent="0">
              <a:lnSpc>
                <a:spcPct val="150000"/>
              </a:lnSpc>
              <a:buNone/>
            </a:pPr>
            <a:r>
              <a:rPr lang="en-US" sz="1600" dirty="0">
                <a:solidFill>
                  <a:schemeClr val="accent2">
                    <a:lumMod val="50000"/>
                  </a:schemeClr>
                </a:solidFill>
                <a:cs typeface="Biome Light" panose="020B0303030204020804" pitchFamily="34" charset="0"/>
              </a:rPr>
              <a:t>sales@contoso.com</a:t>
            </a:r>
          </a:p>
          <a:p>
            <a:endParaRPr lang="en-US" dirty="0">
              <a:solidFill>
                <a:schemeClr val="accent2">
                  <a:lumMod val="50000"/>
                </a:schemeClr>
              </a:solidFill>
            </a:endParaRPr>
          </a:p>
        </p:txBody>
      </p:sp>
      <p:pic>
        <p:nvPicPr>
          <p:cNvPr id="13" name="Picture Placeholder 12" descr="various facial beauty products">
            <a:extLst>
              <a:ext uri="{FF2B5EF4-FFF2-40B4-BE49-F238E27FC236}">
                <a16:creationId xmlns:a16="http://schemas.microsoft.com/office/drawing/2014/main" id="{D5094D89-3467-444F-9A3D-B2B71654A7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5" name="Picture Placeholder 14" descr="woman washing her face">
            <a:extLst>
              <a:ext uri="{FF2B5EF4-FFF2-40B4-BE49-F238E27FC236}">
                <a16:creationId xmlns:a16="http://schemas.microsoft.com/office/drawing/2014/main" id="{6C7D5080-FE21-4E07-928E-9E970CC7E5E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6210300" y="3543302"/>
            <a:ext cx="4953000" cy="2849562"/>
          </a:xfrm>
        </p:spPr>
      </p:pic>
      <p:sp>
        <p:nvSpPr>
          <p:cNvPr id="23" name="Date Placeholder 22">
            <a:extLst>
              <a:ext uri="{FF2B5EF4-FFF2-40B4-BE49-F238E27FC236}">
                <a16:creationId xmlns:a16="http://schemas.microsoft.com/office/drawing/2014/main" id="{A36A89F3-138D-4102-9FF2-6E1293F6AFB6}"/>
              </a:ext>
            </a:extLst>
          </p:cNvPr>
          <p:cNvSpPr>
            <a:spLocks noGrp="1"/>
          </p:cNvSpPr>
          <p:nvPr>
            <p:ph type="dt" sz="half" idx="2"/>
          </p:nvPr>
        </p:nvSpPr>
        <p:spPr/>
        <p:txBody>
          <a:bodyPr/>
          <a:lstStyle/>
          <a:p>
            <a:fld id="{BF549713-324E-442E-99F3-0C4C72A7B5ED}" type="datetime1">
              <a:rPr lang="en-US" smtClean="0"/>
              <a:t>9/3/2025</a:t>
            </a:fld>
            <a:endParaRPr lang="en-US" dirty="0"/>
          </a:p>
        </p:txBody>
      </p:sp>
      <p:sp>
        <p:nvSpPr>
          <p:cNvPr id="24" name="Slide Number Placeholder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423777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a:lstStyle/>
          <a:p>
            <a:r>
              <a:rPr lang="en-US" sz="7200" spc="5" dirty="0"/>
              <a:t>PROJECT</a:t>
            </a:r>
            <a:r>
              <a:rPr lang="en-US" sz="7200" spc="-85" dirty="0"/>
              <a:t> </a:t>
            </a:r>
            <a:r>
              <a:rPr lang="en-US" sz="7200" spc="25" dirty="0"/>
              <a:t>TITLE</a:t>
            </a:r>
            <a:endParaRPr lang="en-US" dirty="0"/>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4649273" y="2000250"/>
            <a:ext cx="7276027" cy="4349035"/>
          </a:xfrm>
        </p:spPr>
        <p:txBody>
          <a:bodyPr/>
          <a:lstStyle/>
          <a:p>
            <a:r>
              <a:rPr lang="en-US" b="1"/>
              <a:t>"A Curated Journey Through My Digital Craft"</a:t>
            </a:r>
            <a:br>
              <a:rPr lang="en-US"/>
            </a:br>
            <a:r>
              <a:rPr lang="en-US"/>
              <a:t>This digital portfolio is a curated showcase of my creative and technical work, blending design, innovation, and personal expression. Each piece reflects my growth, attention to detail, and passion for crafting meaningful digital experiences. From concept to execution, this portfolio captures my journey as a digital creator and serves as a visual narrative of the skills, projects, and ideas that define my work.</a:t>
            </a:r>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9/3/2025</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p:txBody>
          <a:bodyPr/>
          <a:lstStyle/>
          <a:p>
            <a:r>
              <a:rPr lang="en-US" spc="25" dirty="0"/>
              <a:t>A</a:t>
            </a:r>
            <a:r>
              <a:rPr lang="en-US" spc="-5" dirty="0"/>
              <a:t>G</a:t>
            </a:r>
            <a:r>
              <a:rPr lang="en-US" spc="-35" dirty="0"/>
              <a:t>E</a:t>
            </a:r>
            <a:r>
              <a:rPr lang="en-US" spc="15" dirty="0"/>
              <a:t>N</a:t>
            </a:r>
            <a:r>
              <a:rPr lang="en-US" dirty="0"/>
              <a:t>DA</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386366" y="1666874"/>
            <a:ext cx="5374266" cy="4391025"/>
          </a:xfrm>
        </p:spPr>
        <p:txBody>
          <a:bodyPr>
            <a:normAutofit lnSpcReduction="10000"/>
          </a:bodyPr>
          <a:lstStyle/>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1600" dirty="0">
                <a:solidFill>
                  <a:srgbClr val="0D0D0D"/>
                </a:solidFill>
                <a:latin typeface="Times New Roman" panose="02020603050405020304" pitchFamily="18" charset="0"/>
                <a:cs typeface="Times New Roman" panose="02020603050405020304" pitchFamily="18" charset="0"/>
              </a:rPr>
              <a:t>Tools and Technologies</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Portfolio design and Layout</a:t>
            </a:r>
          </a:p>
          <a:p>
            <a:pPr algn="l">
              <a:buFont typeface="+mj-lt"/>
              <a:buAutoNum type="arabicPeriod"/>
            </a:pPr>
            <a:r>
              <a:rPr lang="en-US" sz="1600" dirty="0">
                <a:solidFill>
                  <a:srgbClr val="0D0D0D"/>
                </a:solidFill>
                <a:latin typeface="Times New Roman" panose="02020603050405020304" pitchFamily="18" charset="0"/>
                <a:cs typeface="Times New Roman" panose="02020603050405020304" pitchFamily="18" charset="0"/>
              </a:rPr>
              <a:t>Features and Functionality</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Results and </a:t>
            </a:r>
            <a:r>
              <a:rPr lang="en-US" sz="1600" dirty="0">
                <a:solidFill>
                  <a:srgbClr val="0D0D0D"/>
                </a:solidFill>
                <a:latin typeface="Times New Roman" panose="02020603050405020304" pitchFamily="18" charset="0"/>
                <a:cs typeface="Times New Roman" panose="02020603050405020304" pitchFamily="18" charset="0"/>
              </a:rPr>
              <a:t>Screenshots</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1600" dirty="0" err="1">
                <a:solidFill>
                  <a:srgbClr val="0D0D0D"/>
                </a:solidFill>
                <a:latin typeface="Times New Roman" panose="02020603050405020304" pitchFamily="18" charset="0"/>
                <a:cs typeface="Times New Roman" panose="02020603050405020304" pitchFamily="18" charset="0"/>
              </a:rPr>
              <a:t>Github</a:t>
            </a:r>
            <a:r>
              <a:rPr lang="en-US" sz="1600" dirty="0">
                <a:solidFill>
                  <a:srgbClr val="0D0D0D"/>
                </a:solidFill>
                <a:latin typeface="Times New Roman" panose="02020603050405020304" pitchFamily="18" charset="0"/>
                <a:cs typeface="Times New Roman" panose="02020603050405020304" pitchFamily="18" charset="0"/>
              </a:rPr>
              <a:t> Link</a:t>
            </a:r>
            <a:endParaRPr lang="en-US" sz="1600" b="0" i="0" dirty="0">
              <a:solidFill>
                <a:srgbClr val="0D0D0D"/>
              </a:solidFill>
              <a:effectLst/>
              <a:latin typeface="Times New Roman" panose="02020603050405020304" pitchFamily="18" charset="0"/>
              <a:cs typeface="Times New Roman" panose="02020603050405020304" pitchFamily="18" charset="0"/>
            </a:endParaRPr>
          </a:p>
          <a:p>
            <a:endParaRPr lang="en-US" dirty="0"/>
          </a:p>
        </p:txBody>
      </p:sp>
      <p:pic>
        <p:nvPicPr>
          <p:cNvPr id="27" name="Picture Placeholder 26" descr="common foods that can be found in beauty products like coconut, avacado, honey, etc.&#10;">
            <a:extLst>
              <a:ext uri="{FF2B5EF4-FFF2-40B4-BE49-F238E27FC236}">
                <a16:creationId xmlns:a16="http://schemas.microsoft.com/office/drawing/2014/main" id="{FC80FA98-D238-41BC-848B-15F7D2C9D0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6210300" y="433966"/>
            <a:ext cx="4953000" cy="3090862"/>
          </a:xfrm>
        </p:spPr>
      </p:pic>
      <p:pic>
        <p:nvPicPr>
          <p:cNvPr id="29" name="Picture Placeholder 28" descr="sunflower">
            <a:extLst>
              <a:ext uri="{FF2B5EF4-FFF2-40B4-BE49-F238E27FC236}">
                <a16:creationId xmlns:a16="http://schemas.microsoft.com/office/drawing/2014/main" id="{071DE959-F62C-476A-A8B1-B4C0E3CC7BA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pic>
        <p:nvPicPr>
          <p:cNvPr id="31" name="Picture Placeholder 30" descr="pink flower">
            <a:extLst>
              <a:ext uri="{FF2B5EF4-FFF2-40B4-BE49-F238E27FC236}">
                <a16:creationId xmlns:a16="http://schemas.microsoft.com/office/drawing/2014/main" id="{26F59C63-890F-4F30-B979-40A77F09EDB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p:pic>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9/3/2025</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B74BB8A-7BAA-4A6E-9CC4-CB382C68DEEC}"/>
              </a:ext>
            </a:extLst>
          </p:cNvPr>
          <p:cNvSpPr>
            <a:spLocks noGrp="1"/>
          </p:cNvSpPr>
          <p:nvPr>
            <p:ph type="body" sz="quarter" idx="13"/>
          </p:nvPr>
        </p:nvSpPr>
        <p:spPr/>
        <p:txBody>
          <a:bodyPr/>
          <a:lstStyle/>
          <a:p>
            <a:r>
              <a:rPr lang="en-US" dirty="0"/>
              <a:t>02</a:t>
            </a:r>
          </a:p>
        </p:txBody>
      </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p:txBody>
          <a:bodyPr>
            <a:normAutofit fontScale="90000"/>
          </a:bodyPr>
          <a:lstStyle/>
          <a:p>
            <a:r>
              <a:rPr lang="en-US" dirty="0"/>
              <a:t>Project statement</a:t>
            </a:r>
            <a:br>
              <a:rPr lang="en-US" sz="2000" dirty="0"/>
            </a:br>
            <a:r>
              <a:rPr lang="en-US" sz="2000" dirty="0"/>
              <a:t>In today’s highly competitive digital landscape, professionals and creatives often struggle to effectively showcase their skills, experience, and personal brand in a cohesive and visually compelling way. Traditional resumes and social media platforms fall short in providing a space that truly reflects individual creativity, technical ability, and project diversity. There is a need for a centralized, interactive, and personalized platform that not only highlights a person’s work but also communicates their unique identity, style, and professional growth. This digital portfolio project aims to solve that problem by creating an engaging, user-friendly, and visually appealing platform to present my work, skills, and accomplishments to potential employers, clients, and collaborators.</a:t>
            </a:r>
            <a:br>
              <a:rPr lang="en-US" sz="2000" dirty="0"/>
            </a:br>
            <a:endParaRPr lang="en-US" sz="2000" dirty="0"/>
          </a:p>
        </p:txBody>
      </p:sp>
    </p:spTree>
    <p:extLst>
      <p:ext uri="{BB962C8B-B14F-4D97-AF65-F5344CB8AC3E}">
        <p14:creationId xmlns:p14="http://schemas.microsoft.com/office/powerpoint/2010/main" val="191201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846137" y="837126"/>
            <a:ext cx="10499725" cy="4597757"/>
          </a:xfrm>
        </p:spPr>
        <p:txBody>
          <a:bodyPr>
            <a:noAutofit/>
          </a:bodyPr>
          <a:lstStyle/>
          <a:p>
            <a:r>
              <a:rPr lang="en-US" sz="2000" spc="5" dirty="0"/>
              <a:t>PROJECT OVERVIEW</a:t>
            </a:r>
            <a:br>
              <a:rPr lang="en-US" sz="2000" spc="5" dirty="0"/>
            </a:br>
            <a:br>
              <a:rPr lang="en-US" sz="2000" spc="-20" dirty="0"/>
            </a:br>
            <a:r>
              <a:rPr lang="en-US" sz="2000" dirty="0"/>
              <a:t>This digital portfolio project is designed to serve as a professional online showcase of my skills, projects, and creative work. The portfolio provides a centralized platform where visitors can explore my background, view completed projects, and gain insight into my technical and creative capabilities. The design focuses on clean navigation, responsive layout, and a visually cohesive aesthetic that reflects my personal brand. Key features include an about section, project gallery, downloadable resume, contact form, and links to external profiles such as LinkedIn or GitHub. The goal is to create an interactive and engaging user experience that not only highlights my accomplishments but also positions me effectively in a competitive job or freelance market.</a:t>
            </a:r>
            <a:br>
              <a:rPr lang="en-US" sz="2000" dirty="0"/>
            </a:br>
            <a:endParaRPr lang="en-US" sz="2000" dirty="0"/>
          </a:p>
        </p:txBody>
      </p:sp>
      <p:graphicFrame>
        <p:nvGraphicFramePr>
          <p:cNvPr id="10" name="Content Placeholder 5" descr="column chart">
            <a:extLst>
              <a:ext uri="{FF2B5EF4-FFF2-40B4-BE49-F238E27FC236}">
                <a16:creationId xmlns:a16="http://schemas.microsoft.com/office/drawing/2014/main" id="{362B2925-E8FE-473D-8655-B0D2843619D0}"/>
              </a:ext>
            </a:extLst>
          </p:cNvPr>
          <p:cNvGraphicFramePr>
            <a:graphicFrameLocks noGrp="1"/>
          </p:cNvGraphicFramePr>
          <p:nvPr>
            <p:ph sz="quarter" idx="11"/>
            <p:extLst>
              <p:ext uri="{D42A27DB-BD31-4B8C-83A1-F6EECF244321}">
                <p14:modId xmlns:p14="http://schemas.microsoft.com/office/powerpoint/2010/main" val="3835843608"/>
              </p:ext>
            </p:extLst>
          </p:nvPr>
        </p:nvGraphicFramePr>
        <p:xfrm flipH="1">
          <a:off x="-1700011" y="5486399"/>
          <a:ext cx="553791" cy="1000125"/>
        </p:xfrm>
        <a:graphic>
          <a:graphicData uri="http://schemas.openxmlformats.org/drawingml/2006/chart">
            <c:chart xmlns:c="http://schemas.openxmlformats.org/drawingml/2006/chart" xmlns:r="http://schemas.openxmlformats.org/officeDocument/2006/relationships" r:id="rId2"/>
          </a:graphicData>
        </a:graphic>
      </p:graphicFrame>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9/3/2025</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sz="4400" spc="25" dirty="0"/>
              <a:t>W</a:t>
            </a:r>
            <a:r>
              <a:rPr lang="en-US" sz="4400" spc="-20" dirty="0"/>
              <a:t>H</a:t>
            </a:r>
            <a:r>
              <a:rPr lang="en-US" sz="4400" spc="20" dirty="0"/>
              <a:t>O</a:t>
            </a:r>
            <a:r>
              <a:rPr lang="en-US" sz="4400" spc="-235" dirty="0"/>
              <a:t> </a:t>
            </a:r>
            <a:r>
              <a:rPr lang="en-US" sz="4400" spc="-10" dirty="0"/>
              <a:t>AR</a:t>
            </a:r>
            <a:r>
              <a:rPr lang="en-US" sz="4400" spc="15" dirty="0"/>
              <a:t>E</a:t>
            </a:r>
            <a:r>
              <a:rPr lang="en-US" sz="4400" spc="-35" dirty="0"/>
              <a:t> </a:t>
            </a:r>
            <a:r>
              <a:rPr lang="en-US" sz="4400" spc="-10" dirty="0"/>
              <a:t>T</a:t>
            </a:r>
            <a:r>
              <a:rPr lang="en-US" sz="4400" spc="-15" dirty="0"/>
              <a:t>H</a:t>
            </a:r>
            <a:r>
              <a:rPr lang="en-US" sz="4400" spc="15" dirty="0"/>
              <a:t>E</a:t>
            </a:r>
            <a:r>
              <a:rPr lang="en-US" sz="4400" spc="-35" dirty="0"/>
              <a:t> </a:t>
            </a:r>
            <a:r>
              <a:rPr lang="en-US" sz="4400" spc="-20" dirty="0"/>
              <a:t>E</a:t>
            </a:r>
            <a:r>
              <a:rPr lang="en-US" sz="4400" spc="30" dirty="0"/>
              <a:t>N</a:t>
            </a:r>
            <a:r>
              <a:rPr lang="en-US" sz="4400" spc="15" dirty="0"/>
              <a:t>D</a:t>
            </a:r>
            <a:r>
              <a:rPr lang="en-US" sz="4400" spc="-45" dirty="0"/>
              <a:t> </a:t>
            </a:r>
            <a:r>
              <a:rPr lang="en-US" sz="4400" dirty="0"/>
              <a:t>U</a:t>
            </a:r>
            <a:r>
              <a:rPr lang="en-US" sz="4400" spc="10" dirty="0"/>
              <a:t>S</a:t>
            </a:r>
            <a:r>
              <a:rPr lang="en-US" sz="4400" spc="-25" dirty="0"/>
              <a:t>E</a:t>
            </a:r>
            <a:r>
              <a:rPr lang="en-US" sz="4400" spc="-10" dirty="0"/>
              <a:t>R</a:t>
            </a:r>
            <a:r>
              <a:rPr lang="en-US" sz="4400" spc="5" dirty="0"/>
              <a:t>S?</a:t>
            </a:r>
            <a:endParaRPr lang="en-US"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sz="quarter" idx="11"/>
            <p:extLst>
              <p:ext uri="{D42A27DB-BD31-4B8C-83A1-F6EECF244321}">
                <p14:modId xmlns:p14="http://schemas.microsoft.com/office/powerpoint/2010/main" val="810915246"/>
              </p:ext>
            </p:extLst>
          </p:nvPr>
        </p:nvGraphicFramePr>
        <p:xfrm>
          <a:off x="854075" y="2286000"/>
          <a:ext cx="10499725" cy="2286000"/>
        </p:xfrm>
        <a:graphic>
          <a:graphicData uri="http://schemas.openxmlformats.org/drawingml/2006/table">
            <a:tbl>
              <a:tblPr firstRow="1">
                <a:tableStyleId>{5C22544A-7EE6-4342-B048-85BDC9FD1C3A}</a:tableStyleId>
              </a:tblPr>
              <a:tblGrid>
                <a:gridCol w="2099945">
                  <a:extLst>
                    <a:ext uri="{9D8B030D-6E8A-4147-A177-3AD203B41FA5}">
                      <a16:colId xmlns:a16="http://schemas.microsoft.com/office/drawing/2014/main" val="1689330750"/>
                    </a:ext>
                  </a:extLst>
                </a:gridCol>
                <a:gridCol w="2099945">
                  <a:extLst>
                    <a:ext uri="{9D8B030D-6E8A-4147-A177-3AD203B41FA5}">
                      <a16:colId xmlns:a16="http://schemas.microsoft.com/office/drawing/2014/main" val="2660631934"/>
                    </a:ext>
                  </a:extLst>
                </a:gridCol>
                <a:gridCol w="2099945">
                  <a:extLst>
                    <a:ext uri="{9D8B030D-6E8A-4147-A177-3AD203B41FA5}">
                      <a16:colId xmlns:a16="http://schemas.microsoft.com/office/drawing/2014/main" val="3909717689"/>
                    </a:ext>
                  </a:extLst>
                </a:gridCol>
                <a:gridCol w="2099945">
                  <a:extLst>
                    <a:ext uri="{9D8B030D-6E8A-4147-A177-3AD203B41FA5}">
                      <a16:colId xmlns:a16="http://schemas.microsoft.com/office/drawing/2014/main" val="1603189107"/>
                    </a:ext>
                  </a:extLst>
                </a:gridCol>
                <a:gridCol w="2099945">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60208656"/>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3424307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5808797"/>
                  </a:ext>
                </a:extLst>
              </a:tr>
            </a:tbl>
          </a:graphicData>
        </a:graphic>
      </p:graphicFrame>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9/3/2025</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5" name="TextBox 4">
            <a:extLst>
              <a:ext uri="{FF2B5EF4-FFF2-40B4-BE49-F238E27FC236}">
                <a16:creationId xmlns:a16="http://schemas.microsoft.com/office/drawing/2014/main" id="{7D618A50-C72D-842A-39CC-FB9AE701088A}"/>
              </a:ext>
            </a:extLst>
          </p:cNvPr>
          <p:cNvSpPr txBox="1"/>
          <p:nvPr/>
        </p:nvSpPr>
        <p:spPr>
          <a:xfrm>
            <a:off x="1949426" y="3140839"/>
            <a:ext cx="8309019" cy="2862322"/>
          </a:xfrm>
          <a:prstGeom prst="rect">
            <a:avLst/>
          </a:prstGeom>
          <a:noFill/>
        </p:spPr>
        <p:txBody>
          <a:bodyPr wrap="square">
            <a:spAutoFit/>
          </a:bodyPr>
          <a:lstStyle/>
          <a:p>
            <a:r>
              <a:rPr lang="en-US" dirty="0"/>
              <a:t>The primary end users of this digital portfolio are </a:t>
            </a:r>
            <a:r>
              <a:rPr lang="en-US" b="1" dirty="0"/>
              <a:t>potential employers, clients, recruiters, and collaborators</a:t>
            </a:r>
            <a:r>
              <a:rPr lang="en-US" dirty="0"/>
              <a:t> who are seeking to evaluate my skills, experience, and creative or technical capabilities. These users typically visit the portfolio to assess my suitability for job opportunities, freelance projects, or professional partnerships. Secondary users may include </a:t>
            </a:r>
            <a:r>
              <a:rPr lang="en-US" b="1" dirty="0"/>
              <a:t>peers, mentors, educators, and industry professionals</a:t>
            </a:r>
            <a:r>
              <a:rPr lang="en-US" dirty="0"/>
              <a:t> who are interested in reviewing my work for feedback, networking, or inspiration. The portfolio is designed to be intuitive and engaging for both technical and non-technical audiences, ensuring that users can easily navigate, understand, and connect with my work.</a:t>
            </a:r>
          </a:p>
        </p:txBody>
      </p:sp>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BF59AC89-2307-4F1C-962F-D954A6C80A28}"/>
              </a:ext>
            </a:extLst>
          </p:cNvPr>
          <p:cNvSpPr>
            <a:spLocks noGrp="1"/>
          </p:cNvSpPr>
          <p:nvPr>
            <p:ph type="title"/>
          </p:nvPr>
        </p:nvSpPr>
        <p:spPr>
          <a:xfrm>
            <a:off x="5164428" y="309094"/>
            <a:ext cx="6583697" cy="708338"/>
          </a:xfrm>
        </p:spPr>
        <p:txBody>
          <a:bodyPr>
            <a:normAutofit/>
          </a:bodyPr>
          <a:lstStyle/>
          <a:p>
            <a:r>
              <a:rPr lang="en-IN" sz="2800" spc="10" dirty="0"/>
              <a:t>TOOLS AND TECHNIQUES</a:t>
            </a:r>
            <a:endParaRPr lang="en-US" sz="2800" dirty="0">
              <a:solidFill>
                <a:schemeClr val="accent2">
                  <a:lumMod val="50000"/>
                </a:schemeClr>
              </a:solidFill>
            </a:endParaRPr>
          </a:p>
        </p:txBody>
      </p:sp>
      <p:pic>
        <p:nvPicPr>
          <p:cNvPr id="13" name="Picture Placeholder 12" descr="pink flower">
            <a:extLst>
              <a:ext uri="{FF2B5EF4-FFF2-40B4-BE49-F238E27FC236}">
                <a16:creationId xmlns:a16="http://schemas.microsoft.com/office/drawing/2014/main" id="{51A5A3C0-E655-407D-9CFE-9E0D62FA16A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2147" y="-31173"/>
            <a:ext cx="3938588" cy="6400800"/>
          </a:xfrm>
        </p:spPr>
      </p:pic>
      <p:sp>
        <p:nvSpPr>
          <p:cNvPr id="24" name="TextBox 23">
            <a:extLst>
              <a:ext uri="{FF2B5EF4-FFF2-40B4-BE49-F238E27FC236}">
                <a16:creationId xmlns:a16="http://schemas.microsoft.com/office/drawing/2014/main" id="{9D25A50B-BB2E-4F06-82AE-76A92D7CC3B8}"/>
              </a:ext>
            </a:extLst>
          </p:cNvPr>
          <p:cNvSpPr txBox="1"/>
          <p:nvPr/>
        </p:nvSpPr>
        <p:spPr>
          <a:xfrm>
            <a:off x="6096000" y="1983347"/>
            <a:ext cx="5149850" cy="2599048"/>
          </a:xfrm>
          <a:prstGeom prst="rect">
            <a:avLst/>
          </a:prstGeom>
        </p:spPr>
        <p:txBody>
          <a:bodyPr vert="horz" lIns="91440" tIns="45720" rIns="91440" bIns="45720" rtlCol="0" anchor="t">
            <a:normAutofit fontScale="97500"/>
          </a:bodyPr>
          <a:lstStyle>
            <a:lvl1pPr lvl="0">
              <a:lnSpc>
                <a:spcPct val="150000"/>
              </a:lnSpc>
              <a:spcBef>
                <a:spcPts val="0"/>
              </a:spcBef>
              <a:buNone/>
              <a:defRPr lang="en-US" sz="2000">
                <a:solidFill>
                  <a:schemeClr val="accent2">
                    <a:lumMod val="50000"/>
                  </a:schemeClr>
                </a:solidFill>
              </a:defRPr>
            </a:lvl1pPr>
          </a:lstStyle>
          <a:p>
            <a:pPr algn="r"/>
            <a:endParaRPr lang="en-US" dirty="0"/>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9/3/2025</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3" name="TextBox 2">
            <a:extLst>
              <a:ext uri="{FF2B5EF4-FFF2-40B4-BE49-F238E27FC236}">
                <a16:creationId xmlns:a16="http://schemas.microsoft.com/office/drawing/2014/main" id="{33AFD896-B075-5FAA-4D93-767D2C171DE8}"/>
              </a:ext>
            </a:extLst>
          </p:cNvPr>
          <p:cNvSpPr txBox="1"/>
          <p:nvPr/>
        </p:nvSpPr>
        <p:spPr>
          <a:xfrm>
            <a:off x="5164428" y="1434181"/>
            <a:ext cx="6894222" cy="3416320"/>
          </a:xfrm>
          <a:prstGeom prst="rect">
            <a:avLst/>
          </a:prstGeom>
          <a:noFill/>
        </p:spPr>
        <p:txBody>
          <a:bodyPr wrap="square">
            <a:spAutoFit/>
          </a:bodyPr>
          <a:lstStyle/>
          <a:p>
            <a:r>
              <a:rPr lang="en-US" dirty="0"/>
              <a:t> any professional setting, the effective use of tools and techniques is essential for achieving high-quality results efficiently. Tools—whether software applications, machinery, or digital platforms—enable the execution of tasks with precision and speed. Techniques, on the other hand, refer to the methods or processes applied to carry out these tasks effectively. Combining the right tools with well-honed techniques ensures streamlined workflows, improved productivity, and consistent outcomes. Continuously updating one’s knowledge of modern tools and refining techniques is critical to staying competitive and adaptable in today’s fast-evolving work environments.</a:t>
            </a:r>
          </a:p>
        </p:txBody>
      </p:sp>
    </p:spTree>
    <p:extLst>
      <p:ext uri="{BB962C8B-B14F-4D97-AF65-F5344CB8AC3E}">
        <p14:creationId xmlns:p14="http://schemas.microsoft.com/office/powerpoint/2010/main" val="34839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id="{C6655028-4C8E-4A3F-A17E-06A507BFF4F4}"/>
              </a:ext>
            </a:extLst>
          </p:cNvPr>
          <p:cNvSpPr>
            <a:spLocks noGrp="1"/>
          </p:cNvSpPr>
          <p:nvPr>
            <p:ph type="body" sz="quarter" idx="21"/>
          </p:nvPr>
        </p:nvSpPr>
        <p:spPr/>
        <p:txBody>
          <a:bodyPr/>
          <a:lstStyle/>
          <a:p>
            <a:endParaRPr lang="en-US" dirty="0"/>
          </a:p>
        </p:txBody>
      </p:sp>
      <p:sp>
        <p:nvSpPr>
          <p:cNvPr id="10" name="Title 9">
            <a:extLst>
              <a:ext uri="{FF2B5EF4-FFF2-40B4-BE49-F238E27FC236}">
                <a16:creationId xmlns:a16="http://schemas.microsoft.com/office/drawing/2014/main" id="{29E24BCE-48CF-4EA0-8CEE-DABDE8C63D2E}"/>
              </a:ext>
            </a:extLst>
          </p:cNvPr>
          <p:cNvSpPr>
            <a:spLocks noGrp="1"/>
          </p:cNvSpPr>
          <p:nvPr>
            <p:ph type="title"/>
          </p:nvPr>
        </p:nvSpPr>
        <p:spPr/>
        <p:txBody>
          <a:bodyPr/>
          <a:lstStyle/>
          <a:p>
            <a:r>
              <a:rPr lang="en-IN" sz="4400" b="1" spc="15" dirty="0">
                <a:latin typeface="Trebuchet MS"/>
                <a:cs typeface="Trebuchet MS"/>
              </a:rPr>
              <a:t>POTFOLIO DESIGN AND LAYOUT</a:t>
            </a:r>
            <a:br>
              <a:rPr lang="en-IN" sz="4400" dirty="0">
                <a:latin typeface="Trebuchet MS"/>
                <a:cs typeface="Trebuchet MS"/>
              </a:rPr>
            </a:br>
            <a:endParaRPr lang="en-US" dirty="0"/>
          </a:p>
        </p:txBody>
      </p:sp>
      <p:sp>
        <p:nvSpPr>
          <p:cNvPr id="21" name="Text Placeholder 20">
            <a:extLst>
              <a:ext uri="{FF2B5EF4-FFF2-40B4-BE49-F238E27FC236}">
                <a16:creationId xmlns:a16="http://schemas.microsoft.com/office/drawing/2014/main" id="{6EBE147A-9B99-4FFD-BC53-05C5BD025E32}"/>
              </a:ext>
            </a:extLst>
          </p:cNvPr>
          <p:cNvSpPr>
            <a:spLocks noGrp="1"/>
          </p:cNvSpPr>
          <p:nvPr>
            <p:ph type="body" sz="quarter" idx="16"/>
          </p:nvPr>
        </p:nvSpPr>
        <p:spPr>
          <a:xfrm>
            <a:off x="1036638" y="2717799"/>
            <a:ext cx="11022012" cy="3488693"/>
          </a:xfrm>
        </p:spPr>
        <p:txBody>
          <a:bodyPr/>
          <a:lstStyle/>
          <a:p>
            <a:r>
              <a:rPr lang="en-US" dirty="0"/>
              <a:t>An effective portfolio design and layout play a crucial role in showcasing skills, experiences, and accomplishments in a visually appealing and organized manner. A well-structured layout guides the viewer’s eye smoothly through the content, highlighting key projects and achievements without overwhelming them. Clean typography, balanced spacing, and consistent color schemes enhance readability and professionalism. Additionally, incorporating elements such as clear headings, sections, and visuals ensures the portfolio is easy to navigate and engaging. Ultimately, a thoughtfully designed portfolio layout not only reflects creativity and attention to detail but also helps leave a lasting impression on potential employers or clients.</a:t>
            </a:r>
          </a:p>
        </p:txBody>
      </p:sp>
      <p:sp>
        <p:nvSpPr>
          <p:cNvPr id="23" name="Text Placeholder 22">
            <a:extLst>
              <a:ext uri="{FF2B5EF4-FFF2-40B4-BE49-F238E27FC236}">
                <a16:creationId xmlns:a16="http://schemas.microsoft.com/office/drawing/2014/main" id="{B28CF967-AF84-4550-882F-01B6C8B02C75}"/>
              </a:ext>
            </a:extLst>
          </p:cNvPr>
          <p:cNvSpPr>
            <a:spLocks noGrp="1"/>
          </p:cNvSpPr>
          <p:nvPr>
            <p:ph type="body" sz="quarter" idx="17"/>
          </p:nvPr>
        </p:nvSpPr>
        <p:spPr>
          <a:xfrm>
            <a:off x="-3718679" y="939054"/>
            <a:ext cx="2078139" cy="1333499"/>
          </a:xfrm>
        </p:spPr>
        <p:txBody>
          <a:bodyPr/>
          <a:lstStyle/>
          <a:p>
            <a:endParaRPr lang="en-US" dirty="0"/>
          </a:p>
        </p:txBody>
      </p:sp>
      <p:sp>
        <p:nvSpPr>
          <p:cNvPr id="24" name="Text Placeholder 23">
            <a:extLst>
              <a:ext uri="{FF2B5EF4-FFF2-40B4-BE49-F238E27FC236}">
                <a16:creationId xmlns:a16="http://schemas.microsoft.com/office/drawing/2014/main" id="{0CA6C2C2-4BD8-4FEE-965C-BE8235FB383E}"/>
              </a:ext>
            </a:extLst>
          </p:cNvPr>
          <p:cNvSpPr>
            <a:spLocks noGrp="1"/>
          </p:cNvSpPr>
          <p:nvPr>
            <p:ph type="body" sz="quarter" idx="18"/>
          </p:nvPr>
        </p:nvSpPr>
        <p:spPr>
          <a:xfrm>
            <a:off x="5567082" y="1657346"/>
            <a:ext cx="1671920" cy="349253"/>
          </a:xfrm>
        </p:spPr>
        <p:txBody>
          <a:bodyPr/>
          <a:lstStyle/>
          <a:p>
            <a:r>
              <a:rPr lang="en-US" sz="1400" dirty="0"/>
              <a:t>.</a:t>
            </a:r>
          </a:p>
        </p:txBody>
      </p:sp>
      <p:sp>
        <p:nvSpPr>
          <p:cNvPr id="26" name="Text Placeholder 25">
            <a:extLst>
              <a:ext uri="{FF2B5EF4-FFF2-40B4-BE49-F238E27FC236}">
                <a16:creationId xmlns:a16="http://schemas.microsoft.com/office/drawing/2014/main" id="{CF7E2B50-41CF-47DF-94E2-23B31B1BEC27}"/>
              </a:ext>
            </a:extLst>
          </p:cNvPr>
          <p:cNvSpPr>
            <a:spLocks noGrp="1"/>
          </p:cNvSpPr>
          <p:nvPr>
            <p:ph type="body" sz="quarter" idx="19"/>
          </p:nvPr>
        </p:nvSpPr>
        <p:spPr>
          <a:xfrm>
            <a:off x="7629035" y="1657346"/>
            <a:ext cx="1866900" cy="711200"/>
          </a:xfrm>
        </p:spPr>
        <p:txBody>
          <a:bodyPr/>
          <a:lstStyle/>
          <a:p>
            <a:r>
              <a:rPr lang="en-US" dirty="0"/>
              <a:t>.</a:t>
            </a:r>
          </a:p>
        </p:txBody>
      </p:sp>
      <p:sp>
        <p:nvSpPr>
          <p:cNvPr id="28" name="Text Placeholder 27">
            <a:extLst>
              <a:ext uri="{FF2B5EF4-FFF2-40B4-BE49-F238E27FC236}">
                <a16:creationId xmlns:a16="http://schemas.microsoft.com/office/drawing/2014/main" id="{D404C012-EAAC-4BFF-A8C9-DE3B7374A6FC}"/>
              </a:ext>
            </a:extLst>
          </p:cNvPr>
          <p:cNvSpPr>
            <a:spLocks noGrp="1"/>
          </p:cNvSpPr>
          <p:nvPr>
            <p:ph type="body" sz="quarter" idx="20"/>
          </p:nvPr>
        </p:nvSpPr>
        <p:spPr>
          <a:xfrm>
            <a:off x="9315450" y="1670499"/>
            <a:ext cx="1839912" cy="698048"/>
          </a:xfrm>
        </p:spPr>
        <p:txBody>
          <a:bodyPr/>
          <a:lstStyle/>
          <a:p>
            <a:r>
              <a:rPr lang="en-US" dirty="0"/>
              <a:t>.</a:t>
            </a:r>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9/3/2025</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3" name="Picture Placeholder 2">
            <a:extLst>
              <a:ext uri="{FF2B5EF4-FFF2-40B4-BE49-F238E27FC236}">
                <a16:creationId xmlns:a16="http://schemas.microsoft.com/office/drawing/2014/main" id="{DBF98DC1-849D-CEA0-FC6E-4E446D9A2158}"/>
              </a:ext>
            </a:extLst>
          </p:cNvPr>
          <p:cNvSpPr>
            <a:spLocks noGrp="1"/>
          </p:cNvSpPr>
          <p:nvPr>
            <p:ph type="pic" sz="quarter" idx="11"/>
          </p:nvPr>
        </p:nvSpPr>
        <p:spPr>
          <a:xfrm>
            <a:off x="-3536576" y="4047564"/>
            <a:ext cx="767618" cy="2353235"/>
          </a:xfrm>
        </p:spPr>
      </p:sp>
      <p:sp>
        <p:nvSpPr>
          <p:cNvPr id="5" name="Picture Placeholder 4">
            <a:extLst>
              <a:ext uri="{FF2B5EF4-FFF2-40B4-BE49-F238E27FC236}">
                <a16:creationId xmlns:a16="http://schemas.microsoft.com/office/drawing/2014/main" id="{E20AB952-A4EB-C0B4-4D60-6F49BC560847}"/>
              </a:ext>
            </a:extLst>
          </p:cNvPr>
          <p:cNvSpPr>
            <a:spLocks noGrp="1"/>
          </p:cNvSpPr>
          <p:nvPr>
            <p:ph type="pic" sz="quarter" idx="12"/>
          </p:nvPr>
        </p:nvSpPr>
        <p:spPr>
          <a:xfrm>
            <a:off x="-4015491" y="3428999"/>
            <a:ext cx="1246534" cy="2971801"/>
          </a:xfrm>
        </p:spPr>
      </p:sp>
      <p:sp>
        <p:nvSpPr>
          <p:cNvPr id="7" name="Picture Placeholder 6">
            <a:extLst>
              <a:ext uri="{FF2B5EF4-FFF2-40B4-BE49-F238E27FC236}">
                <a16:creationId xmlns:a16="http://schemas.microsoft.com/office/drawing/2014/main" id="{A85142DB-1096-B850-3918-D191E1C92CDB}"/>
              </a:ext>
            </a:extLst>
          </p:cNvPr>
          <p:cNvSpPr>
            <a:spLocks noGrp="1"/>
          </p:cNvSpPr>
          <p:nvPr>
            <p:ph type="pic" sz="quarter" idx="13"/>
          </p:nvPr>
        </p:nvSpPr>
        <p:spPr>
          <a:xfrm flipH="1">
            <a:off x="-3718679" y="3913092"/>
            <a:ext cx="182102" cy="2353235"/>
          </a:xfrm>
        </p:spPr>
      </p:sp>
      <p:sp>
        <p:nvSpPr>
          <p:cNvPr id="9" name="Picture Placeholder 8">
            <a:extLst>
              <a:ext uri="{FF2B5EF4-FFF2-40B4-BE49-F238E27FC236}">
                <a16:creationId xmlns:a16="http://schemas.microsoft.com/office/drawing/2014/main" id="{8E65FAAB-664D-AF6D-F1E0-63BFB9486243}"/>
              </a:ext>
            </a:extLst>
          </p:cNvPr>
          <p:cNvSpPr>
            <a:spLocks noGrp="1"/>
          </p:cNvSpPr>
          <p:nvPr>
            <p:ph type="pic" sz="quarter" idx="14"/>
          </p:nvPr>
        </p:nvSpPr>
        <p:spPr>
          <a:xfrm>
            <a:off x="-15543487" y="2675963"/>
            <a:ext cx="12353708" cy="3590364"/>
          </a:xfrm>
        </p:spPr>
      </p:sp>
      <p:sp>
        <p:nvSpPr>
          <p:cNvPr id="12" name="Picture Placeholder 11">
            <a:extLst>
              <a:ext uri="{FF2B5EF4-FFF2-40B4-BE49-F238E27FC236}">
                <a16:creationId xmlns:a16="http://schemas.microsoft.com/office/drawing/2014/main" id="{E005D6E5-5386-D2E4-0F38-A6BD1C469AB7}"/>
              </a:ext>
            </a:extLst>
          </p:cNvPr>
          <p:cNvSpPr>
            <a:spLocks noGrp="1"/>
          </p:cNvSpPr>
          <p:nvPr>
            <p:ph type="pic" sz="quarter" idx="15"/>
          </p:nvPr>
        </p:nvSpPr>
        <p:spPr>
          <a:xfrm flipH="1">
            <a:off x="-5593976" y="3684493"/>
            <a:ext cx="1048871" cy="2635623"/>
          </a:xfrm>
        </p:spPr>
      </p:sp>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p:txBody>
          <a:bodyPr/>
          <a:lstStyle/>
          <a:p>
            <a:r>
              <a:rPr lang="en-US" dirty="0"/>
              <a:t>04</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1223493" y="-1506828"/>
            <a:ext cx="8488464" cy="6838682"/>
          </a:xfrm>
        </p:spPr>
        <p:txBody>
          <a:bodyPr>
            <a:normAutofit/>
          </a:bodyPr>
          <a:lstStyle/>
          <a:p>
            <a:r>
              <a:rPr lang="en-US" dirty="0"/>
              <a:t>FEATURES AND FUNCTIONALITY</a:t>
            </a:r>
            <a:br>
              <a:rPr lang="en-US" dirty="0"/>
            </a:br>
            <a:r>
              <a:rPr lang="en-US" sz="1800" dirty="0"/>
              <a:t>Features and functionality are the core elements that define the value and usability of any product, service, or system. Features refer to the distinct attributes or capabilities that a product offers, such as tools, options, or components designed to meet specific needs. Functionality, meanwhile, focuses on how these features work together to perform tasks effectively and efficiently. A strong balance between innovative features and seamless functionality ensures an intuitive user experience, enhances productivity, and addresses user requirements. Prioritizing both aspects during design and development leads to solutions that are not only powerful but also practical and user-friendly.</a:t>
            </a:r>
            <a:br>
              <a:rPr lang="en-US" sz="1800" dirty="0"/>
            </a:br>
            <a:endParaRPr lang="en-US" sz="1800" dirty="0"/>
          </a:p>
        </p:txBody>
      </p:sp>
    </p:spTree>
    <p:extLst>
      <p:ext uri="{BB962C8B-B14F-4D97-AF65-F5344CB8AC3E}">
        <p14:creationId xmlns:p14="http://schemas.microsoft.com/office/powerpoint/2010/main" val="675137161"/>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63</TotalTime>
  <Words>1154</Words>
  <Application>Microsoft Office PowerPoint</Application>
  <PresentationFormat>Widescreen</PresentationFormat>
  <Paragraphs>100</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Times New Roman</vt:lpstr>
      <vt:lpstr>Trebuchet MS</vt:lpstr>
      <vt:lpstr>Office Theme</vt:lpstr>
      <vt:lpstr>Digital Portfolio </vt:lpstr>
      <vt:lpstr>PROJECT TITLE</vt:lpstr>
      <vt:lpstr>AGENDA</vt:lpstr>
      <vt:lpstr>Project statement In today’s highly competitive digital landscape, professionals and creatives often struggle to effectively showcase their skills, experience, and personal brand in a cohesive and visually compelling way. Traditional resumes and social media platforms fall short in providing a space that truly reflects individual creativity, technical ability, and project diversity. There is a need for a centralized, interactive, and personalized platform that not only highlights a person’s work but also communicates their unique identity, style, and professional growth. This digital portfolio project aims to solve that problem by creating an engaging, user-friendly, and visually appealing platform to present my work, skills, and accomplishments to potential employers, clients, and collaborators. </vt:lpstr>
      <vt:lpstr>PROJECT OVERVIEW  This digital portfolio project is designed to serve as a professional online showcase of my skills, projects, and creative work. The portfolio provides a centralized platform where visitors can explore my background, view completed projects, and gain insight into my technical and creative capabilities. The design focuses on clean navigation, responsive layout, and a visually cohesive aesthetic that reflects my personal brand. Key features include an about section, project gallery, downloadable resume, contact form, and links to external profiles such as LinkedIn or GitHub. The goal is to create an interactive and engaging user experience that not only highlights my accomplishments but also positions me effectively in a competitive job or freelance market. </vt:lpstr>
      <vt:lpstr>WHO ARE THE END USERS?</vt:lpstr>
      <vt:lpstr>TOOLS AND TECHNIQUES</vt:lpstr>
      <vt:lpstr>POTFOLIO DESIGN AND LAYOUT </vt:lpstr>
      <vt:lpstr>FEATURES AND FUNCTIONALITY Features and functionality are the core elements that define the value and usability of any product, service, or system. Features refer to the distinct attributes or capabilities that a product offers, such as tools, options, or components designed to meet specific needs. Functionality, meanwhile, focuses on how these features work together to perform tasks effectively and efficiently. A strong balance between innovative features and seamless functionality ensures an intuitive user experience, enhances productivity, and addresses user requirements. Prioritizing both aspects during design and development leads to solutions that are not only powerful but also practical and user-friendly. </vt:lpstr>
      <vt:lpstr>RESULTS AND SCREENSHOTS</vt:lpstr>
      <vt:lpstr>conclusion</vt:lpstr>
      <vt:lpstr>Goals for Q2</vt:lpstr>
      <vt:lpstr>Summary</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Abiraami</dc:creator>
  <cp:lastModifiedBy>Abiraami</cp:lastModifiedBy>
  <cp:revision>5</cp:revision>
  <dcterms:created xsi:type="dcterms:W3CDTF">2025-09-03T04:45:12Z</dcterms:created>
  <dcterms:modified xsi:type="dcterms:W3CDTF">2025-09-03T08:36:29Z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